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2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250E-B052-4CC3-812D-2D63C658DB7E}" type="datetimeFigureOut">
              <a:rPr lang="hr-HR" smtClean="0"/>
              <a:pPr/>
              <a:t>12.3.2012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0B18-AD25-44AF-9A2C-F3405EFD3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250E-B052-4CC3-812D-2D63C658DB7E}" type="datetimeFigureOut">
              <a:rPr lang="hr-HR" smtClean="0"/>
              <a:pPr/>
              <a:t>12.3.2012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0B18-AD25-44AF-9A2C-F3405EFD3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250E-B052-4CC3-812D-2D63C658DB7E}" type="datetimeFigureOut">
              <a:rPr lang="hr-HR" smtClean="0"/>
              <a:pPr/>
              <a:t>12.3.2012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0B18-AD25-44AF-9A2C-F3405EFD3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250E-B052-4CC3-812D-2D63C658DB7E}" type="datetimeFigureOut">
              <a:rPr lang="hr-HR" smtClean="0"/>
              <a:pPr/>
              <a:t>12.3.2012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0B18-AD25-44AF-9A2C-F3405EFD3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250E-B052-4CC3-812D-2D63C658DB7E}" type="datetimeFigureOut">
              <a:rPr lang="hr-HR" smtClean="0"/>
              <a:pPr/>
              <a:t>12.3.2012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0B18-AD25-44AF-9A2C-F3405EFD3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250E-B052-4CC3-812D-2D63C658DB7E}" type="datetimeFigureOut">
              <a:rPr lang="hr-HR" smtClean="0"/>
              <a:pPr/>
              <a:t>12.3.2012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0B18-AD25-44AF-9A2C-F3405EFD3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250E-B052-4CC3-812D-2D63C658DB7E}" type="datetimeFigureOut">
              <a:rPr lang="hr-HR" smtClean="0"/>
              <a:pPr/>
              <a:t>12.3.2012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0B18-AD25-44AF-9A2C-F3405EFD3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250E-B052-4CC3-812D-2D63C658DB7E}" type="datetimeFigureOut">
              <a:rPr lang="hr-HR" smtClean="0"/>
              <a:pPr/>
              <a:t>12.3.2012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0B18-AD25-44AF-9A2C-F3405EFD3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250E-B052-4CC3-812D-2D63C658DB7E}" type="datetimeFigureOut">
              <a:rPr lang="hr-HR" smtClean="0"/>
              <a:pPr/>
              <a:t>12.3.2012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0B18-AD25-44AF-9A2C-F3405EFD3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250E-B052-4CC3-812D-2D63C658DB7E}" type="datetimeFigureOut">
              <a:rPr lang="hr-HR" smtClean="0"/>
              <a:pPr/>
              <a:t>12.3.2012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0B18-AD25-44AF-9A2C-F3405EFD3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250E-B052-4CC3-812D-2D63C658DB7E}" type="datetimeFigureOut">
              <a:rPr lang="hr-HR" smtClean="0"/>
              <a:pPr/>
              <a:t>12.3.2012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0B18-AD25-44AF-9A2C-F3405EFD3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E250E-B052-4CC3-812D-2D63C658DB7E}" type="datetimeFigureOut">
              <a:rPr lang="hr-HR" smtClean="0"/>
              <a:pPr/>
              <a:t>12.3.2012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0B18-AD25-44AF-9A2C-F3405EFD39D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4824536" cy="1470025"/>
          </a:xfrm>
        </p:spPr>
        <p:txBody>
          <a:bodyPr>
            <a:normAutofit/>
          </a:bodyPr>
          <a:lstStyle/>
          <a:p>
            <a:r>
              <a:rPr lang="hr-HR" sz="6600" dirty="0" smtClean="0">
                <a:latin typeface="Monotype Corsiva" pitchFamily="66" charset="0"/>
              </a:rPr>
              <a:t>Kako</a:t>
            </a:r>
            <a:endParaRPr lang="hr-HR" sz="6600" dirty="0">
              <a:latin typeface="Monotype Corsiv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1988840"/>
            <a:ext cx="4518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800" dirty="0" smtClean="0">
                <a:latin typeface="Arial Black" pitchFamily="34" charset="0"/>
              </a:rPr>
              <a:t>POBOLJŠATI</a:t>
            </a:r>
            <a:endParaRPr lang="hr-HR" sz="4800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2132856"/>
            <a:ext cx="35493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7200" dirty="0" smtClean="0">
                <a:latin typeface="Monotype Corsiva" pitchFamily="66" charset="0"/>
              </a:rPr>
              <a:t>pamćenje</a:t>
            </a:r>
            <a:r>
              <a:rPr lang="hr-HR" sz="8800" dirty="0" smtClean="0">
                <a:latin typeface="Monotype Corsiva" pitchFamily="66" charset="0"/>
              </a:rPr>
              <a:t>?</a:t>
            </a:r>
            <a:endParaRPr lang="hr-HR" sz="8800" dirty="0"/>
          </a:p>
        </p:txBody>
      </p:sp>
      <p:pic>
        <p:nvPicPr>
          <p:cNvPr id="11266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pic>
        <p:nvPicPr>
          <p:cNvPr id="11268" name="Picture 4" descr="http://www.alfwares.com/wp-content/uploads/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3752850"/>
            <a:ext cx="3086100" cy="31051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1412776"/>
            <a:ext cx="683568" cy="544522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 rot="16200000">
            <a:off x="2632348" y="-2380828"/>
            <a:ext cx="683568" cy="54452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-756592" y="-603448"/>
            <a:ext cx="2376264" cy="237626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 rot="16200000">
            <a:off x="3730216" y="-2497968"/>
            <a:ext cx="72008" cy="54452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 rot="16200000">
            <a:off x="3734408" y="-2214128"/>
            <a:ext cx="63624" cy="544522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 rot="16200000">
            <a:off x="3638972" y="-2622748"/>
            <a:ext cx="55240" cy="58220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395536" y="1035968"/>
            <a:ext cx="72008" cy="58220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-756592" y="-603448"/>
            <a:ext cx="2376264" cy="237626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-180528" y="260648"/>
            <a:ext cx="936104" cy="86409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395536" y="620688"/>
            <a:ext cx="567680" cy="5676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410" name="Picture 2" descr="http://www.allfacebook.com/images/cant-rememb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548657"/>
            <a:ext cx="2491974" cy="330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2721579" cy="76944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hr-HR" sz="4400" dirty="0" smtClean="0">
                <a:latin typeface="Maiandra GD" pitchFamily="34" charset="0"/>
              </a:rPr>
              <a:t>SPAVANJE</a:t>
            </a:r>
            <a:endParaRPr lang="hr-HR" sz="4400" dirty="0">
              <a:latin typeface="Maiandra GD" pitchFamily="34" charset="0"/>
            </a:endParaRPr>
          </a:p>
        </p:txBody>
      </p:sp>
      <p:pic>
        <p:nvPicPr>
          <p:cNvPr id="5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1196752"/>
            <a:ext cx="4896544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tijekom sna se podaci obrađeni preko dana opet obrađuju i pamte</a:t>
            </a:r>
            <a:endParaRPr lang="hr-HR" sz="36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www.dailycognition.com/content/image/22/sleeping-with-style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06896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3096344" cy="769441"/>
          </a:xfrm>
          <a:prstGeom prst="rect">
            <a:avLst/>
          </a:prstGeom>
          <a:solidFill>
            <a:srgbClr val="EFB207"/>
          </a:solidFill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chemeClr val="bg1"/>
                </a:solidFill>
                <a:latin typeface="Maiandra GD" pitchFamily="34" charset="0"/>
              </a:rPr>
              <a:t>VJEŽBANJE</a:t>
            </a:r>
            <a:endParaRPr lang="hr-HR" sz="44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196752"/>
            <a:ext cx="4968552" cy="2062103"/>
          </a:xfrm>
          <a:prstGeom prst="rect">
            <a:avLst/>
          </a:prstGeom>
          <a:solidFill>
            <a:srgbClr val="EFB207"/>
          </a:solidFill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intelektualna i fizička aktivnost štite moždane stanice                sporije propadaju i stvaraju se nove</a:t>
            </a:r>
            <a:endPara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39752" y="2348880"/>
            <a:ext cx="1224136" cy="2880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pic>
        <p:nvPicPr>
          <p:cNvPr id="23554" name="Picture 2" descr="http://images.smh.com.au/2010/09/06/1909257/old_people_exercising_420-42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76871"/>
            <a:ext cx="3275856" cy="458112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3556" name="Picture 4" descr="http://3.bp.blogspot.com/_AspmvfudW4M/Swm_pO4XItI/AAAAAAAAAdM/Ov3O3XL-UA4/s1600/Picture+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52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2283126" cy="76944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hr-HR" sz="4400" dirty="0" smtClean="0">
                <a:solidFill>
                  <a:schemeClr val="bg1"/>
                </a:solidFill>
                <a:latin typeface="Maiandra GD" pitchFamily="34" charset="0"/>
              </a:rPr>
              <a:t>GLAZBA</a:t>
            </a:r>
            <a:endParaRPr lang="hr-HR" sz="4400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5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1340768"/>
            <a:ext cx="4608512" cy="2062103"/>
          </a:xfrm>
          <a:prstGeom prst="rect">
            <a:avLst/>
          </a:prstGeom>
          <a:solidFill>
            <a:srgbClr val="EFB2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bg1"/>
                </a:solidFill>
              </a:rPr>
              <a:t>pjevanje ili sviranje u grupi stimulira mozak i održava ga vitalnim, a usto podiže i raspoloženje</a:t>
            </a:r>
          </a:p>
        </p:txBody>
      </p:sp>
      <p:pic>
        <p:nvPicPr>
          <p:cNvPr id="24578" name="Picture 2" descr="http://3.bp.blogspot.com/-bOYbH6O9M9M/TjhAExBd5iI/AAAAAAAAAIA/3RLpI-bEHz4/s1600/korea%2Bmusic%2Bclipar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3750593" cy="3059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3844322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r-HR" sz="4400" dirty="0" smtClean="0">
                <a:solidFill>
                  <a:schemeClr val="bg1"/>
                </a:solidFill>
                <a:latin typeface="Maiandra GD" pitchFamily="34" charset="0"/>
              </a:rPr>
              <a:t>PODSJEĆANJE</a:t>
            </a:r>
            <a:endParaRPr lang="hr-HR" sz="44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356992"/>
            <a:ext cx="5688632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ono što ste zaboravili okružite bilo kojom mogućom asocijacijom ili vezom koja vam je dostupna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340768"/>
            <a:ext cx="5688632" cy="2062103"/>
          </a:xfrm>
          <a:prstGeom prst="rect">
            <a:avLst/>
          </a:prstGeom>
          <a:solidFill>
            <a:srgbClr val="EFB207"/>
          </a:solidFill>
        </p:spPr>
        <p:txBody>
          <a:bodyPr wrap="square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tajna podsjećanja je dopustiti pamćenju potpunu slobodu, bez pokušavanja sjetiti se nekog određenog pojma </a:t>
            </a:r>
          </a:p>
        </p:txBody>
      </p:sp>
      <p:pic>
        <p:nvPicPr>
          <p:cNvPr id="5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71600" y="5288340"/>
            <a:ext cx="7884368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najbolji način za to je “ponovno proživaljavanje” svega što je na bilo koji način povezano s pojmom kojeg se želite sjetiti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95536" y="1484784"/>
            <a:ext cx="216024" cy="288032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95536" y="3501008"/>
            <a:ext cx="216024" cy="288032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83568" y="5517232"/>
            <a:ext cx="216024" cy="288032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5544616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/>
                </a:solidFill>
              </a:rPr>
              <a:t>tehnika djeluje trenutno gotovo uvijek, a zapravo ima oblik </a:t>
            </a:r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mentalne mape</a:t>
            </a:r>
            <a:r>
              <a:rPr lang="hr-HR" sz="3200" dirty="0" smtClean="0">
                <a:solidFill>
                  <a:schemeClr val="bg1"/>
                </a:solidFill>
              </a:rPr>
              <a:t> stvorene u mislima ili na papiru</a:t>
            </a:r>
            <a:endParaRPr lang="hr-HR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987824" y="3356992"/>
            <a:ext cx="2808312" cy="28083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00" name="Picture 4" descr="http://1.bp.blogspot.com/_7ixJVboFjSo/TUYfhEFV6cI/AAAAAAAAAEY/OSvVm5AtKEA/s1600/eye-glas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149080"/>
            <a:ext cx="2304256" cy="1152129"/>
          </a:xfrm>
          <a:prstGeom prst="rect">
            <a:avLst/>
          </a:prstGeom>
          <a:noFill/>
        </p:spPr>
      </p:pic>
      <p:pic>
        <p:nvPicPr>
          <p:cNvPr id="4102" name="Picture 6" descr="http://www.fourposterbed.co.uk/oak_furniture/bedroom-furniture/images/bedside-tables/Large/Contemporary-Bedside-T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4"/>
            <a:ext cx="1691680" cy="1879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Picture 8" descr="http://www.birthpangs.com/wp-content/uploads/2007/10/book-larg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348880"/>
            <a:ext cx="2036490" cy="2036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6" name="Picture 10" descr="http://new.edukacija.hr/resources/files/images/news/studeni09/krizalj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736" y="5273823"/>
            <a:ext cx="2376264" cy="1584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8" name="Picture 12" descr="http://sunhill.ie/images/Private-room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49180"/>
            <a:ext cx="2483768" cy="1862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Connector 12"/>
          <p:cNvCxnSpPr>
            <a:endCxn id="4102" idx="3"/>
          </p:cNvCxnSpPr>
          <p:nvPr/>
        </p:nvCxnSpPr>
        <p:spPr>
          <a:xfrm flipH="1" flipV="1">
            <a:off x="2087216" y="3504726"/>
            <a:ext cx="1116632" cy="5003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652120" y="3645024"/>
            <a:ext cx="936104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3"/>
          </p:cNvCxnSpPr>
          <p:nvPr/>
        </p:nvCxnSpPr>
        <p:spPr>
          <a:xfrm flipH="1">
            <a:off x="2483768" y="5754037"/>
            <a:ext cx="915324" cy="4832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5"/>
          </p:cNvCxnSpPr>
          <p:nvPr/>
        </p:nvCxnSpPr>
        <p:spPr>
          <a:xfrm>
            <a:off x="5384868" y="5754037"/>
            <a:ext cx="1347372" cy="6992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59492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Potaknite u sebi svaku aktivnost za                                        koju ste primjetili da vam pomaže                                     u pamćenju</a:t>
            </a:r>
          </a:p>
          <a:p>
            <a:pPr>
              <a:buNone/>
            </a:pPr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Posvetite pažnju svojim snovima, pažljivo provjeravajući memorijske slike koje ste, po vašem mišljenju, “već zaboravili”</a:t>
            </a:r>
          </a:p>
          <a:p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Pokušajte se povremeno “vratiti u prošlost” do raznih razdoblja svog života, istražujući svoja iskustva u tom razdoblju</a:t>
            </a:r>
          </a:p>
          <a:p>
            <a:endParaRPr lang="hr-HR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251520" y="1628800"/>
            <a:ext cx="6048672" cy="432048"/>
          </a:xfrm>
          <a:prstGeom prst="flowChartTerminator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Flowchart: Terminator 5"/>
          <p:cNvSpPr/>
          <p:nvPr/>
        </p:nvSpPr>
        <p:spPr>
          <a:xfrm>
            <a:off x="179512" y="3789040"/>
            <a:ext cx="7776864" cy="432048"/>
          </a:xfrm>
          <a:prstGeom prst="flowChartTerminator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6021288"/>
          </a:xfrm>
          <a:solidFill>
            <a:srgbClr val="EFB207"/>
          </a:solidFill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Vodite dnevnik koristeći ključne                                        riječi, posebno male crteže, što više                                                        boja i posebno mentalne mape</a:t>
            </a:r>
          </a:p>
          <a:p>
            <a:endParaRPr lang="hr-H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Ponavljajte zapamćeno i nastojte to činiti baš onda kad vam se počne smanjivati pamćenje toga</a:t>
            </a:r>
          </a:p>
          <a:p>
            <a:endParaRPr lang="hr-H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Nastojte promatrati i osjećati sve stvari sa što više detalja – što više detalja upijete to će vaše prisjećanje biti snažnije</a:t>
            </a:r>
          </a:p>
          <a:p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251520" y="1628800"/>
            <a:ext cx="6048672" cy="432048"/>
          </a:xfrm>
          <a:prstGeom prst="flowChartTerminator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Flowchart: Terminator 5"/>
          <p:cNvSpPr/>
          <p:nvPr/>
        </p:nvSpPr>
        <p:spPr>
          <a:xfrm>
            <a:off x="179512" y="3789040"/>
            <a:ext cx="7776864" cy="432048"/>
          </a:xfrm>
          <a:prstGeom prst="flowChartTerminator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pic>
        <p:nvPicPr>
          <p:cNvPr id="5" name="Picture 3" descr="http://upload.wikimedia.org/wikipedia/commons/thumb/c/c7/Bang.svg/70px-Ba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846770" cy="37471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395536" y="0"/>
            <a:ext cx="72008" cy="685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 rot="16200000">
            <a:off x="2686608" y="-2497968"/>
            <a:ext cx="72008" cy="54452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 rot="16200000">
            <a:off x="3078088" y="-2601416"/>
            <a:ext cx="72008" cy="6228184"/>
          </a:xfrm>
          <a:prstGeom prst="rect">
            <a:avLst/>
          </a:prstGeom>
          <a:solidFill>
            <a:srgbClr val="EFB20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1619672" y="1484784"/>
            <a:ext cx="5112568" cy="35394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Zapamtite!</a:t>
            </a:r>
          </a:p>
          <a:p>
            <a:pPr algn="ctr"/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Zaboravljanje i lošije pamćenje je normalno i dolazi starenjem, no uz razne intelektualne aktivnosti mozak održavamo vitalnim! </a:t>
            </a:r>
          </a:p>
          <a:p>
            <a:endPara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2682044" y="-2133364"/>
            <a:ext cx="72008" cy="543609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http://vator.tv/images/attachments/100210064137man_thumbs_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991" y="3284984"/>
            <a:ext cx="2382010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2348880"/>
            <a:ext cx="3923928" cy="2908920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hr-HR" b="1" i="1" dirty="0" smtClean="0">
                <a:latin typeface="Book Antiqua" pitchFamily="18" charset="0"/>
              </a:rPr>
              <a:t>dokazano je da s godinama pamćenje počinje opadati, ispočetka sporije, a zatim sve brže</a:t>
            </a:r>
            <a:endParaRPr lang="hr-HR" b="1" i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96952"/>
            <a:ext cx="4427984" cy="156966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>
                <a:latin typeface="Book Antiqua" pitchFamily="18" charset="0"/>
              </a:rPr>
              <a:t>Pad u pamćenju sasvim je </a:t>
            </a:r>
            <a:r>
              <a:rPr lang="hr-HR" sz="3200" b="1" dirty="0" smtClean="0">
                <a:latin typeface="Book Antiqua" pitchFamily="18" charset="0"/>
              </a:rPr>
              <a:t>normalna stvar</a:t>
            </a:r>
            <a:r>
              <a:rPr lang="hr-HR" sz="3200" dirty="0" smtClean="0">
                <a:latin typeface="Book Antiqua" pitchFamily="18" charset="0"/>
              </a:rPr>
              <a:t>!</a:t>
            </a:r>
            <a:endParaRPr lang="hr-HR" sz="3200" dirty="0">
              <a:latin typeface="Book Antiqua" pitchFamily="18" charset="0"/>
            </a:endParaRPr>
          </a:p>
        </p:txBody>
      </p:sp>
      <p:pic>
        <p:nvPicPr>
          <p:cNvPr id="5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211960" y="3501008"/>
            <a:ext cx="864096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 rot="16200000">
            <a:off x="2632348" y="-2380828"/>
            <a:ext cx="683568" cy="54452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-756592" y="-603448"/>
            <a:ext cx="2376264" cy="237626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3998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solidFill>
                  <a:schemeClr val="bg1"/>
                </a:solidFill>
                <a:latin typeface="Maiandra GD" pitchFamily="34" charset="0"/>
              </a:rPr>
              <a:t>Pamćenje i starenje</a:t>
            </a:r>
            <a:endParaRPr lang="hr-HR" sz="3600" b="1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8640"/>
            <a:ext cx="5184576" cy="3046988"/>
          </a:xfrm>
          <a:prstGeom prst="rect">
            <a:avLst/>
          </a:prstGeom>
          <a:solidFill>
            <a:srgbClr val="EFB2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bg1"/>
                </a:solidFill>
                <a:latin typeface="Maiandra GD" pitchFamily="34" charset="0"/>
              </a:rPr>
              <a:t>U situacijama u kojoj je važno da se neke informacije maksimalno dobro obrade, starijim osobama treba dati </a:t>
            </a:r>
            <a:r>
              <a:rPr lang="hr-HR" sz="3200" b="1" u="sng" dirty="0" smtClean="0">
                <a:solidFill>
                  <a:schemeClr val="bg1"/>
                </a:solidFill>
                <a:latin typeface="Maiandra GD" pitchFamily="34" charset="0"/>
              </a:rPr>
              <a:t>pismenu informaciju.</a:t>
            </a:r>
            <a:endParaRPr lang="hr-HR" sz="3200" b="1" u="sng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8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sp>
        <p:nvSpPr>
          <p:cNvPr id="9" name="Chevron 8"/>
          <p:cNvSpPr/>
          <p:nvPr/>
        </p:nvSpPr>
        <p:spPr>
          <a:xfrm>
            <a:off x="395536" y="332656"/>
            <a:ext cx="432048" cy="432048"/>
          </a:xfrm>
          <a:prstGeom prst="chevron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3501008"/>
            <a:ext cx="4680520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bg1"/>
                </a:solidFill>
                <a:latin typeface="Maiandra GD" pitchFamily="34" charset="0"/>
              </a:rPr>
              <a:t>Stariji ljudi nastoje zapamtiti podatke za koje procjenjuju da su važni, a pamćenje po njima nevažnih epizoda spontano reduciraju.</a:t>
            </a:r>
            <a:endParaRPr lang="hr-HR" sz="32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339752" y="3645024"/>
            <a:ext cx="432048" cy="432048"/>
          </a:xfrm>
          <a:prstGeom prst="chevron">
            <a:avLst/>
          </a:prstGeom>
          <a:solidFill>
            <a:srgbClr val="EFB20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772816"/>
            <a:ext cx="4320480" cy="35394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Za uspješno pamćenje od većeg je značaja sačuvanost fizičkog zdravlja i općih funkcionalnih sposobnosti nego sama </a:t>
            </a:r>
            <a:r>
              <a:rPr lang="hr-HR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kronološka dob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!</a:t>
            </a:r>
            <a:endParaRPr lang="hr-HR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395536" y="0"/>
            <a:ext cx="72008" cy="685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3" descr="http://upload.wikimedia.org/wikipedia/commons/thumb/c/c7/Bang.svg/70px-Ba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846770" cy="3747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32348" y="-2380828"/>
            <a:ext cx="683568" cy="54452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/>
          <p:cNvSpPr/>
          <p:nvPr/>
        </p:nvSpPr>
        <p:spPr>
          <a:xfrm>
            <a:off x="-756592" y="-603448"/>
            <a:ext cx="2376264" cy="2376264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827584" y="0"/>
            <a:ext cx="4961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 smtClean="0">
                <a:solidFill>
                  <a:schemeClr val="bg1"/>
                </a:solidFill>
                <a:latin typeface="Maiandra GD" pitchFamily="34" charset="0"/>
              </a:rPr>
              <a:t>Kako bolje pamtiti?</a:t>
            </a:r>
            <a:endParaRPr lang="hr-HR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340768"/>
            <a:ext cx="2661434" cy="923330"/>
          </a:xfrm>
          <a:prstGeom prst="rect">
            <a:avLst/>
          </a:prstGeom>
          <a:solidFill>
            <a:srgbClr val="EFB207"/>
          </a:solidFill>
        </p:spPr>
        <p:txBody>
          <a:bodyPr wrap="none" rtlCol="0">
            <a:spAutoFit/>
          </a:bodyPr>
          <a:lstStyle/>
          <a:p>
            <a:r>
              <a:rPr lang="hr-HR" sz="5400" dirty="0" smtClean="0">
                <a:solidFill>
                  <a:schemeClr val="bg1"/>
                </a:solidFill>
                <a:latin typeface="Maiandra GD" pitchFamily="34" charset="0"/>
              </a:rPr>
              <a:t>PAŽNJA</a:t>
            </a:r>
            <a:endParaRPr lang="hr-HR" sz="5400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9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55776" y="2420888"/>
            <a:ext cx="5472608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3200" dirty="0" smtClean="0"/>
              <a:t>usmjeriti pažnju samo na ono što želimo zapamtiti (izbaciti druge distraktore)</a:t>
            </a:r>
            <a:endParaRPr lang="hr-HR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4149080"/>
            <a:ext cx="5472608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obraćanje pažnje zahtjeva trud, ne dolazi automatski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5288340"/>
            <a:ext cx="5472608" cy="1569660"/>
          </a:xfrm>
          <a:prstGeom prst="rect">
            <a:avLst/>
          </a:prstGeom>
          <a:solidFill>
            <a:srgbClr val="EFB207"/>
          </a:solidFill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r</a:t>
            </a:r>
            <a:r>
              <a:rPr lang="hr-HR" sz="3200" dirty="0" smtClean="0">
                <a:solidFill>
                  <a:schemeClr val="bg1"/>
                </a:solidFill>
              </a:rPr>
              <a:t>aspravljati </a:t>
            </a:r>
            <a:r>
              <a:rPr lang="hr-HR" sz="3200" dirty="0" smtClean="0">
                <a:solidFill>
                  <a:schemeClr val="bg1"/>
                </a:solidFill>
              </a:rPr>
              <a:t>s kolegama i prijateljima o onome što želimo zapamtiti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3" name="Flowchart: Off-page Connector 12"/>
          <p:cNvSpPr/>
          <p:nvPr/>
        </p:nvSpPr>
        <p:spPr>
          <a:xfrm rot="16200000">
            <a:off x="1997714" y="2546902"/>
            <a:ext cx="252028" cy="432048"/>
          </a:xfrm>
          <a:prstGeom prst="flowChartOffpageConnector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Flowchart: Off-page Connector 13"/>
          <p:cNvSpPr/>
          <p:nvPr/>
        </p:nvSpPr>
        <p:spPr>
          <a:xfrm rot="16200000">
            <a:off x="1997714" y="4203086"/>
            <a:ext cx="252028" cy="432048"/>
          </a:xfrm>
          <a:prstGeom prst="flowChartOffpageConnector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Flowchart: Off-page Connector 14"/>
          <p:cNvSpPr/>
          <p:nvPr/>
        </p:nvSpPr>
        <p:spPr>
          <a:xfrm rot="16200000">
            <a:off x="1997714" y="5355214"/>
            <a:ext cx="252028" cy="432048"/>
          </a:xfrm>
          <a:prstGeom prst="flowChartOffpage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3942554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r-HR" sz="4400" dirty="0" smtClean="0">
                <a:latin typeface="Maiandra GD" pitchFamily="34" charset="0"/>
              </a:rPr>
              <a:t>PONAVLJANJE</a:t>
            </a:r>
            <a:endParaRPr lang="hr-HR" sz="4400" dirty="0">
              <a:latin typeface="Maiandra G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132856"/>
            <a:ext cx="4249561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r-HR" sz="4400" dirty="0" smtClean="0">
                <a:latin typeface="Maiandra GD" pitchFamily="34" charset="0"/>
              </a:rPr>
              <a:t>ORGANIZACIJA</a:t>
            </a:r>
            <a:endParaRPr lang="hr-HR" sz="4400" dirty="0">
              <a:latin typeface="Maiandra G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268760"/>
            <a:ext cx="3774495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r-HR" sz="4400" dirty="0" smtClean="0">
                <a:latin typeface="Maiandra GD" pitchFamily="34" charset="0"/>
              </a:rPr>
              <a:t>ELABORACIJA</a:t>
            </a:r>
            <a:endParaRPr lang="hr-HR" sz="4400" dirty="0">
              <a:latin typeface="Maiandra G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81128"/>
            <a:ext cx="3344505" cy="76944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hr-HR" sz="4400" dirty="0" smtClean="0">
                <a:latin typeface="Maiandra GD" pitchFamily="34" charset="0"/>
              </a:rPr>
              <a:t>KORIŠTENJE</a:t>
            </a:r>
            <a:endParaRPr lang="hr-HR" sz="4400" dirty="0">
              <a:latin typeface="Maiandra G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687901"/>
            <a:ext cx="3703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češće koristimo zapamćeno to ćemo to teže zaboraviti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owchart: Off-page Connector 9"/>
          <p:cNvSpPr/>
          <p:nvPr/>
        </p:nvSpPr>
        <p:spPr>
          <a:xfrm rot="16200000">
            <a:off x="3905926" y="4599130"/>
            <a:ext cx="396044" cy="648072"/>
          </a:xfrm>
          <a:prstGeom prst="flowChartOffpageConnector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1659429" cy="76944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hr-HR" sz="4400" dirty="0" smtClean="0">
                <a:solidFill>
                  <a:schemeClr val="bg1"/>
                </a:solidFill>
                <a:latin typeface="Maiandra GD" pitchFamily="34" charset="0"/>
              </a:rPr>
              <a:t>STRES</a:t>
            </a:r>
            <a:endParaRPr lang="hr-HR" sz="44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188640"/>
            <a:ext cx="4032448" cy="45243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potrebno je smanjiti i kontrolirati stres jer određeni djelovi mozga odgovorni za pamćenje i reguliranje emocija ne mogu raditi u </a:t>
            </a:r>
            <a:r>
              <a:rPr lang="hr-H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 vrijeme</a:t>
            </a:r>
            <a:endParaRPr lang="hr-H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55776" y="692696"/>
            <a:ext cx="1584176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http://www.ordinacija.hr/repository/images/_variations/f/e/fe049b664b01b081885c4075944dac6a_content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421761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060848"/>
            <a:ext cx="4806124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r-HR" sz="4400" dirty="0" smtClean="0">
                <a:latin typeface="Maiandra GD" pitchFamily="34" charset="0"/>
              </a:rPr>
              <a:t>MNEMOTEHNIKE</a:t>
            </a:r>
            <a:endParaRPr lang="hr-HR" sz="4400" dirty="0">
              <a:latin typeface="Maiandra GD" pitchFamily="34" charset="0"/>
            </a:endParaRPr>
          </a:p>
        </p:txBody>
      </p:sp>
      <p:pic>
        <p:nvPicPr>
          <p:cNvPr id="5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2924944"/>
            <a:ext cx="6120679" cy="1569660"/>
          </a:xfrm>
          <a:prstGeom prst="rect">
            <a:avLst/>
          </a:prstGeom>
          <a:solidFill>
            <a:srgbClr val="EFB2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bg1"/>
                </a:solidFill>
              </a:rPr>
              <a:t>npr. povezati ono što želimo zapamtiti s nečim što svakodnevno koristimo</a:t>
            </a:r>
            <a:endParaRPr lang="hr-HR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395536" y="0"/>
            <a:ext cx="72008" cy="685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2194832" cy="76944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r-HR" sz="4400" dirty="0" smtClean="0">
                <a:solidFill>
                  <a:schemeClr val="bg1"/>
                </a:solidFill>
                <a:latin typeface="Maiandra GD" pitchFamily="34" charset="0"/>
              </a:rPr>
              <a:t>HRANA</a:t>
            </a:r>
            <a:endParaRPr lang="hr-HR" sz="4400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5" name="Picture 2" descr="http://kaneconsulting.biz/blog/wp-content/uploads/2012/01/iStock_00001348537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128" y="0"/>
            <a:ext cx="2657872" cy="1993404"/>
          </a:xfrm>
          <a:prstGeom prst="rect">
            <a:avLst/>
          </a:prstGeom>
          <a:noFill/>
        </p:spPr>
      </p:pic>
      <p:pic>
        <p:nvPicPr>
          <p:cNvPr id="20482" name="Picture 2" descr="http://www.fatburningfurnace.com/images/health%20benefits%20of%20olive%20oil_olive%20oil%20nutrition%20fa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2447921" cy="3096344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1187624" y="1844824"/>
            <a:ext cx="2303387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r-HR" sz="4400" dirty="0" smtClean="0">
                <a:solidFill>
                  <a:schemeClr val="bg1"/>
                </a:solidFill>
              </a:rPr>
              <a:t>vitamin E</a:t>
            </a:r>
            <a:endParaRPr lang="hr-HR" sz="4400" dirty="0">
              <a:solidFill>
                <a:schemeClr val="bg1"/>
              </a:solidFill>
            </a:endParaRPr>
          </a:p>
        </p:txBody>
      </p:sp>
      <p:pic>
        <p:nvPicPr>
          <p:cNvPr id="20484" name="Picture 4" descr="http://topnews.net.nz/data/red-me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2520280" cy="2149036"/>
          </a:xfrm>
          <a:prstGeom prst="rect">
            <a:avLst/>
          </a:prstGeom>
          <a:noFill/>
        </p:spPr>
      </p:pic>
      <p:pic>
        <p:nvPicPr>
          <p:cNvPr id="20486" name="Picture 6" descr="http://nursingbling.com/wp-content/uploads/2011/04/a-fi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645024"/>
            <a:ext cx="2160240" cy="1620180"/>
          </a:xfrm>
          <a:prstGeom prst="rect">
            <a:avLst/>
          </a:prstGeom>
          <a:noFill/>
        </p:spPr>
      </p:pic>
      <p:pic>
        <p:nvPicPr>
          <p:cNvPr id="20488" name="Picture 8" descr="http://www.mcdonalds.com/content/dam/McDonalds/item/mcdonalds-Side-Sal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852936"/>
            <a:ext cx="3168352" cy="3617916"/>
          </a:xfrm>
          <a:prstGeom prst="rect">
            <a:avLst/>
          </a:prstGeom>
          <a:noFill/>
        </p:spPr>
      </p:pic>
      <p:pic>
        <p:nvPicPr>
          <p:cNvPr id="20490" name="Picture 10" descr="http://alldietsreview.com/wp-content/uploads/2011/09/2064858589_d7b19bf6a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359524"/>
            <a:ext cx="1997968" cy="14984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31840" y="5013176"/>
            <a:ext cx="2333844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r-HR" sz="4400" dirty="0" smtClean="0">
                <a:solidFill>
                  <a:schemeClr val="bg1"/>
                </a:solidFill>
              </a:rPr>
              <a:t>vitamin B</a:t>
            </a:r>
            <a:endParaRPr lang="hr-H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426</Words>
  <Application>Microsoft Office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Kako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Laptop</cp:lastModifiedBy>
  <cp:revision>42</cp:revision>
  <dcterms:created xsi:type="dcterms:W3CDTF">2012-03-05T14:40:12Z</dcterms:created>
  <dcterms:modified xsi:type="dcterms:W3CDTF">2012-03-12T20:43:07Z</dcterms:modified>
</cp:coreProperties>
</file>